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78" r:id="rId5"/>
    <p:sldId id="279" r:id="rId6"/>
    <p:sldId id="280" r:id="rId7"/>
    <p:sldId id="289" r:id="rId8"/>
    <p:sldId id="305" r:id="rId9"/>
    <p:sldId id="290" r:id="rId10"/>
    <p:sldId id="281" r:id="rId11"/>
    <p:sldId id="282" r:id="rId12"/>
    <p:sldId id="283" r:id="rId13"/>
    <p:sldId id="285" r:id="rId14"/>
    <p:sldId id="294" r:id="rId15"/>
    <p:sldId id="297" r:id="rId16"/>
    <p:sldId id="313" r:id="rId17"/>
    <p:sldId id="295" r:id="rId18"/>
    <p:sldId id="306" r:id="rId19"/>
    <p:sldId id="304" r:id="rId20"/>
    <p:sldId id="311" r:id="rId21"/>
    <p:sldId id="291" r:id="rId22"/>
    <p:sldId id="300" r:id="rId23"/>
    <p:sldId id="298" r:id="rId24"/>
    <p:sldId id="299" r:id="rId25"/>
    <p:sldId id="301" r:id="rId26"/>
    <p:sldId id="302" r:id="rId27"/>
    <p:sldId id="303" r:id="rId28"/>
    <p:sldId id="296" r:id="rId29"/>
    <p:sldId id="288" r:id="rId3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12/06/2024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6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7551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72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12/06/2024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38.svg"/><Relationship Id="rId5" Type="http://schemas.openxmlformats.org/officeDocument/2006/relationships/image" Target="../media/image8.jpeg"/><Relationship Id="rId10" Type="http://schemas.openxmlformats.org/officeDocument/2006/relationships/image" Target="../media/image37.png"/><Relationship Id="rId4" Type="http://schemas.openxmlformats.org/officeDocument/2006/relationships/image" Target="../media/image1.jpeg"/><Relationship Id="rId9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en-US" sz="4000" b="1" dirty="0"/>
              <a:t>3</a:t>
            </a:r>
            <a:r>
              <a:rPr lang="es-ES" sz="4000" b="1" dirty="0"/>
              <a:t>D </a:t>
            </a:r>
            <a:r>
              <a:rPr lang="es-ES" sz="4000" b="1" dirty="0" err="1"/>
              <a:t>Breast</a:t>
            </a:r>
            <a:r>
              <a:rPr lang="es-ES" sz="4000" b="1" dirty="0"/>
              <a:t> </a:t>
            </a:r>
            <a:r>
              <a:rPr lang="es-ES" sz="4000" b="1" dirty="0" err="1"/>
              <a:t>Tissue</a:t>
            </a:r>
            <a:r>
              <a:rPr lang="es-ES" sz="4000" b="1" dirty="0"/>
              <a:t> </a:t>
            </a:r>
            <a:r>
              <a:rPr lang="es-ES" sz="4000" b="1" dirty="0" err="1"/>
              <a:t>Reconstruction</a:t>
            </a:r>
            <a:r>
              <a:rPr lang="es-ES" sz="4000" b="1" dirty="0"/>
              <a:t> </a:t>
            </a:r>
            <a:r>
              <a:rPr lang="es-ES" sz="4000" b="1" dirty="0" err="1"/>
              <a:t>with</a:t>
            </a:r>
            <a:r>
              <a:rPr lang="es-ES" sz="4000" b="1" dirty="0"/>
              <a:t> Deep </a:t>
            </a:r>
            <a:r>
              <a:rPr lang="es-ES" sz="4000" b="1" dirty="0" err="1"/>
              <a:t>Learning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i="1" dirty="0"/>
              <a:t>Final </a:t>
            </a:r>
            <a:r>
              <a:rPr lang="es-ES" sz="2300" i="1" dirty="0" err="1"/>
              <a:t>Presentation</a:t>
            </a:r>
            <a:endParaRPr lang="es-ES" sz="23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FCCCC-D88A-FD4B-D0F9-D32271136C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08" t="2128" r="1068" b="4162"/>
          <a:stretch/>
        </p:blipFill>
        <p:spPr>
          <a:xfrm>
            <a:off x="772996" y="504455"/>
            <a:ext cx="5693791" cy="5863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mosaic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B81F4-4AFA-A81B-53C1-15D6DE12255C}"/>
              </a:ext>
            </a:extLst>
          </p:cNvPr>
          <p:cNvSpPr txBox="1"/>
          <p:nvPr/>
        </p:nvSpPr>
        <p:spPr>
          <a:xfrm>
            <a:off x="3592491" y="5073338"/>
            <a:ext cx="3812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Best Model: traditional U-Net</a:t>
            </a:r>
          </a:p>
          <a:p>
            <a:pPr algn="ctr"/>
            <a:r>
              <a:rPr lang="en-US" sz="2400" b="1" dirty="0"/>
              <a:t>	Jaccard 97.59%</a:t>
            </a:r>
            <a:endParaRPr lang="es-ES" sz="2400" dirty="0"/>
          </a:p>
        </p:txBody>
      </p:sp>
      <p:pic>
        <p:nvPicPr>
          <p:cNvPr id="5" name="Picture 4" descr="A collage of different colored shapes&#10;&#10;Description automatically generated">
            <a:extLst>
              <a:ext uri="{FF2B5EF4-FFF2-40B4-BE49-F238E27FC236}">
                <a16:creationId xmlns:a16="http://schemas.microsoft.com/office/drawing/2014/main" id="{FCACB6CE-559D-83EB-D534-6D66AC45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7" y="2036740"/>
            <a:ext cx="10770197" cy="25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Real Images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E05B3-D818-B759-178A-D2103398E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2" t="8889" r="12638" b="27222"/>
          <a:stretch/>
        </p:blipFill>
        <p:spPr>
          <a:xfrm>
            <a:off x="3305488" y="2018522"/>
            <a:ext cx="5570376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  <a:endParaRPr lang="es-ES" dirty="0"/>
          </a:p>
        </p:txBody>
      </p:sp>
      <p:pic>
        <p:nvPicPr>
          <p:cNvPr id="3" name="predictions_he">
            <a:hlinkClick r:id="" action="ppaction://media"/>
            <a:extLst>
              <a:ext uri="{FF2B5EF4-FFF2-40B4-BE49-F238E27FC236}">
                <a16:creationId xmlns:a16="http://schemas.microsoft.com/office/drawing/2014/main" id="{5FEF5961-0A48-C3FC-02A7-B2577FB88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2972" y="1835798"/>
            <a:ext cx="6235407" cy="44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H&amp;E – 3D reconstruction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8272D-15EF-0AB1-08FF-DE4575D0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7" y="2317490"/>
            <a:ext cx="11066106" cy="28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9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Samples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384B5-5720-A149-00CF-794D4FB2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45" y="1988198"/>
            <a:ext cx="4487061" cy="39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Samples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92321-AB2D-787F-81F5-A7DD8BAB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49" y="1860061"/>
            <a:ext cx="2414552" cy="2178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5F490-2EA5-2BF2-125C-0F1C32BC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4" y="4376692"/>
            <a:ext cx="2481309" cy="2191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25EC7-D5DD-AD29-3970-804059CAC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881" y="1860062"/>
            <a:ext cx="2419753" cy="2191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8B33B-9B4A-546C-8D15-E9457F4E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311" y="1860062"/>
            <a:ext cx="2478252" cy="21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9F04-0C00-8058-BD78-789D7A5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H&amp;E – 3D reconstruction</a:t>
            </a:r>
            <a:endParaRPr lang="es-ES" dirty="0"/>
          </a:p>
        </p:txBody>
      </p:sp>
      <p:pic>
        <p:nvPicPr>
          <p:cNvPr id="5" name="Picture 4" descr="A purpl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5A34864-DB57-1131-E3D2-DDB1AC248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3" t="14992" r="26150" b="25592"/>
          <a:stretch/>
        </p:blipFill>
        <p:spPr>
          <a:xfrm>
            <a:off x="3380133" y="2039698"/>
            <a:ext cx="5421086" cy="42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3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3036204"/>
            <a:ext cx="3485073" cy="785591"/>
          </a:xfrm>
        </p:spPr>
        <p:txBody>
          <a:bodyPr rtlCol="0">
            <a:normAutofit/>
          </a:bodyPr>
          <a:lstStyle/>
          <a:p>
            <a:pPr algn="l"/>
            <a:r>
              <a:rPr lang="en-US" sz="4000" b="1" dirty="0"/>
              <a:t>Multiplex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3724141"/>
            <a:ext cx="3485072" cy="431822"/>
          </a:xfrm>
        </p:spPr>
        <p:txBody>
          <a:bodyPr rtlCol="0">
            <a:normAutofit fontScale="92500"/>
          </a:bodyPr>
          <a:lstStyle/>
          <a:p>
            <a:pPr algn="l" rtl="0"/>
            <a:r>
              <a:rPr lang="en-US" sz="2300" i="1" dirty="0"/>
              <a:t>Results</a:t>
            </a:r>
            <a:endParaRPr lang="es-ES" sz="2300" i="1" dirty="0"/>
          </a:p>
        </p:txBody>
      </p:sp>
      <p:pic>
        <p:nvPicPr>
          <p:cNvPr id="7" name="Picture 6" descr="A black and purple object with stars&#10;&#10;Description automatically generated with medium confidence">
            <a:extLst>
              <a:ext uri="{FF2B5EF4-FFF2-40B4-BE49-F238E27FC236}">
                <a16:creationId xmlns:a16="http://schemas.microsoft.com/office/drawing/2014/main" id="{EC797F3D-D2DE-847D-2B04-01ADEE4191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81" t="18640" r="33842" b="10340"/>
          <a:stretch/>
        </p:blipFill>
        <p:spPr>
          <a:xfrm>
            <a:off x="1301948" y="1054358"/>
            <a:ext cx="4540798" cy="46025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81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- Alignment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A14F-DEEC-0DB2-1BCA-E56074F4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1291"/>
            <a:ext cx="10353762" cy="42395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Approach 1: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Stardist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Elastix</a:t>
            </a:r>
            <a:r>
              <a:rPr lang="en-US" dirty="0">
                <a:solidFill>
                  <a:schemeClr val="tx1"/>
                </a:solidFill>
              </a:rPr>
              <a:t> to register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Multiplex - Multiplex based on DAPI channel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Multiplex - HE based on cell detection algorithms</a:t>
            </a:r>
          </a:p>
          <a:p>
            <a:r>
              <a:rPr lang="en-US" b="1" dirty="0">
                <a:solidFill>
                  <a:schemeClr val="tx1"/>
                </a:solidFill>
              </a:rPr>
              <a:t>Approach 2: </a:t>
            </a:r>
            <a:r>
              <a:rPr lang="en-US" dirty="0">
                <a:solidFill>
                  <a:schemeClr val="tx1"/>
                </a:solidFill>
              </a:rPr>
              <a:t>Try use CODA to align the multiplex images</a:t>
            </a:r>
          </a:p>
          <a:p>
            <a:pPr lvl="2"/>
            <a:r>
              <a:rPr lang="en-US" sz="2100" dirty="0">
                <a:solidFill>
                  <a:schemeClr val="tx1"/>
                </a:solidFill>
              </a:rPr>
              <a:t>Get a single RGB image to align from each multiplexed channel via additive blending.</a:t>
            </a:r>
          </a:p>
          <a:p>
            <a:pPr lvl="2"/>
            <a:r>
              <a:rPr lang="en-US" sz="2100" dirty="0">
                <a:solidFill>
                  <a:schemeClr val="tx1"/>
                </a:solidFill>
              </a:rPr>
              <a:t>Align with multiplex and H&amp;E combined</a:t>
            </a:r>
          </a:p>
          <a:p>
            <a:pPr lvl="2"/>
            <a:r>
              <a:rPr lang="en-US" sz="2100" dirty="0">
                <a:solidFill>
                  <a:schemeClr val="tx1"/>
                </a:solidFill>
              </a:rPr>
              <a:t>Align with multiplex only </a:t>
            </a:r>
          </a:p>
          <a:p>
            <a:pPr lvl="2"/>
            <a:r>
              <a:rPr lang="en-US" sz="2100" dirty="0">
                <a:solidFill>
                  <a:schemeClr val="tx1"/>
                </a:solidFill>
              </a:rPr>
              <a:t>Align creating multiplex subgroups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2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- Alignment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A14F-DEEC-0DB2-1BCA-E56074F4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61292"/>
            <a:ext cx="10353762" cy="5632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Approach 1: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Stardist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Elastix</a:t>
            </a:r>
            <a:r>
              <a:rPr lang="en-US" dirty="0">
                <a:solidFill>
                  <a:schemeClr val="tx1"/>
                </a:solidFill>
              </a:rPr>
              <a:t> to align: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collage of images of a human brain&#10;&#10;Description automatically generated">
            <a:extLst>
              <a:ext uri="{FF2B5EF4-FFF2-40B4-BE49-F238E27FC236}">
                <a16:creationId xmlns:a16="http://schemas.microsoft.com/office/drawing/2014/main" id="{C32D38E6-A1E5-8886-6E2D-CB15805C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3" y="2864498"/>
            <a:ext cx="9234694" cy="35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b="1" dirty="0"/>
              <a:t>Project </a:t>
            </a:r>
            <a:r>
              <a:rPr lang="es-ES" sz="4000" b="1" dirty="0" err="1"/>
              <a:t>Goals</a:t>
            </a:r>
            <a:r>
              <a:rPr lang="es-ES" sz="4000" b="1" dirty="0"/>
              <a:t>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961314"/>
          </a:xfrm>
        </p:spPr>
        <p:txBody>
          <a:bodyPr rtlCol="0" anchor="t">
            <a:normAutofit fontScale="925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Automate downscaling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Image Alignment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Prepare the data and labels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Train Deep Learning model to classify breast tissue</a:t>
            </a:r>
          </a:p>
          <a:p>
            <a:r>
              <a:rPr lang="en-US" sz="2400" dirty="0">
                <a:solidFill>
                  <a:schemeClr val="tx1"/>
                </a:solidFill>
              </a:rPr>
              <a:t>Build the 3D based on predictions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Implement multiplex image registration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Multiplex 3D visualization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Multiplex/H&amp;E integration</a:t>
            </a:r>
          </a:p>
          <a:p>
            <a:pPr marL="36900" lvl="0" indent="0" rtl="0">
              <a:buNone/>
            </a:pPr>
            <a:endParaRPr lang="en-US" sz="2400" dirty="0"/>
          </a:p>
          <a:p>
            <a:pPr marL="36900" lvl="0" indent="0" rtl="0">
              <a:buNone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AA9E02-8E21-D56D-3221-8EC8AD217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85" y="1094825"/>
            <a:ext cx="4631985" cy="49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- Alignment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A14F-DEEC-0DB2-1BCA-E56074F4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7355"/>
            <a:ext cx="10353762" cy="469670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Get a single RGB image to align from each multiplexed channel.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Test algorithms to measure alignment between multiplex consecutive slides.</a:t>
            </a:r>
          </a:p>
          <a:p>
            <a:r>
              <a:rPr lang="en-US" dirty="0">
                <a:solidFill>
                  <a:schemeClr val="tx1"/>
                </a:solidFill>
              </a:rPr>
              <a:t>Test algorithms to align the multiplexed image with the H&amp;E ones.</a:t>
            </a:r>
          </a:p>
          <a:p>
            <a:r>
              <a:rPr lang="en-US" dirty="0">
                <a:solidFill>
                  <a:schemeClr val="tx1"/>
                </a:solidFill>
              </a:rPr>
              <a:t>See how to plot it in 3D.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A243-F87B-FB7B-B93D-E3097F645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1"/>
          <a:stretch/>
        </p:blipFill>
        <p:spPr>
          <a:xfrm>
            <a:off x="2872127" y="2488781"/>
            <a:ext cx="6437097" cy="22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- Alignment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66759-0DBA-1820-3E40-2F8B5651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36" y="2721436"/>
            <a:ext cx="3904334" cy="3526963"/>
          </a:xfrm>
          <a:prstGeom prst="rect">
            <a:avLst/>
          </a:prstGeom>
        </p:spPr>
      </p:pic>
      <p:pic>
        <p:nvPicPr>
          <p:cNvPr id="8" name="Picture 7" descr="A graph with blue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5C8D02A4-C705-E553-D60E-C2C697E5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96" y="2726717"/>
            <a:ext cx="5060858" cy="3521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981A9-CBCE-0294-7ABF-17A0B4AC269C}"/>
              </a:ext>
            </a:extLst>
          </p:cNvPr>
          <p:cNvSpPr txBox="1"/>
          <p:nvPr/>
        </p:nvSpPr>
        <p:spPr>
          <a:xfrm>
            <a:off x="913795" y="2109502"/>
            <a:ext cx="475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Grouped Multiplex with a global registration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12B9E-8D87-F662-CB5A-A725145919F4}"/>
              </a:ext>
            </a:extLst>
          </p:cNvPr>
          <p:cNvSpPr txBox="1"/>
          <p:nvPr/>
        </p:nvSpPr>
        <p:spPr>
          <a:xfrm>
            <a:off x="5809017" y="1971002"/>
            <a:ext cx="634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60% </a:t>
            </a:r>
            <a:r>
              <a:rPr lang="en-US" dirty="0" err="1"/>
              <a:t>IoU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(these results are a bit biased due to thresholding </a:t>
            </a:r>
            <a:r>
              <a:rPr lang="en-US" dirty="0" err="1"/>
              <a:t>innacuracies</a:t>
            </a:r>
            <a:r>
              <a:rPr lang="en-US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9097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– 3D reconstruction</a:t>
            </a:r>
            <a:endParaRPr lang="es-ES" dirty="0"/>
          </a:p>
        </p:txBody>
      </p:sp>
      <p:pic>
        <p:nvPicPr>
          <p:cNvPr id="4" name="Picture 3" descr="A group of colored round shapes&#10;&#10;Description automatically generated">
            <a:extLst>
              <a:ext uri="{FF2B5EF4-FFF2-40B4-BE49-F238E27FC236}">
                <a16:creationId xmlns:a16="http://schemas.microsoft.com/office/drawing/2014/main" id="{BBA5CA75-2C64-2EA8-0236-9836192F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22" y="1791476"/>
            <a:ext cx="7981308" cy="48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9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– 3D reconstruction</a:t>
            </a:r>
            <a:endParaRPr lang="es-ES" dirty="0"/>
          </a:p>
        </p:txBody>
      </p:sp>
      <p:pic>
        <p:nvPicPr>
          <p:cNvPr id="4" name="Picture 3" descr="A yellow and white explosion&#10;&#10;Description automatically generated with medium confidence">
            <a:extLst>
              <a:ext uri="{FF2B5EF4-FFF2-40B4-BE49-F238E27FC236}">
                <a16:creationId xmlns:a16="http://schemas.microsoft.com/office/drawing/2014/main" id="{49A7E1D9-E55F-DF8C-B5B1-2D7F3C8F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15" y="1813990"/>
            <a:ext cx="7589421" cy="46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77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F98A-4613-98BA-3C5B-BF1F341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H&amp;E /Multiplex – 3D reconstruction</a:t>
            </a:r>
            <a:endParaRPr lang="es-ES" dirty="0"/>
          </a:p>
        </p:txBody>
      </p:sp>
      <p:pic>
        <p:nvPicPr>
          <p:cNvPr id="3" name="multiplex_he_combined">
            <a:hlinkClick r:id="" action="ppaction://media"/>
            <a:extLst>
              <a:ext uri="{FF2B5EF4-FFF2-40B4-BE49-F238E27FC236}">
                <a16:creationId xmlns:a16="http://schemas.microsoft.com/office/drawing/2014/main" id="{A981B6D1-1B9E-220F-213D-BBF93BEB48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5119" y="2112165"/>
            <a:ext cx="5091113" cy="36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b="1" dirty="0"/>
              <a:t>Project </a:t>
            </a:r>
            <a:r>
              <a:rPr lang="es-ES" sz="4000" b="1" dirty="0" err="1"/>
              <a:t>Goals</a:t>
            </a:r>
            <a:r>
              <a:rPr lang="es-ES" sz="4000" b="1" dirty="0"/>
              <a:t>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354" y="1738368"/>
            <a:ext cx="4403596" cy="4961314"/>
          </a:xfrm>
        </p:spPr>
        <p:txBody>
          <a:bodyPr rtlCol="0" anchor="t">
            <a:normAutofit lnSpcReduction="10000"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Automate downscaling 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Image Alignment 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Prepare the data and labels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Train Deep Learning model to classify breast tissue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Build the 3D based on predictions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Implement multiplex image registration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Multiplex 3D visualization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Multiplex/H&amp;E integration</a:t>
            </a:r>
          </a:p>
          <a:p>
            <a:pPr marL="36900" lvl="0" indent="0" rtl="0">
              <a:buNone/>
            </a:pPr>
            <a:endParaRPr lang="en-US" sz="2400" dirty="0"/>
          </a:p>
          <a:p>
            <a:pPr marL="36900" lvl="0" indent="0" rtl="0">
              <a:buNone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AA9E02-8E21-D56D-3221-8EC8AD217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85" y="1094825"/>
            <a:ext cx="4631985" cy="4984812"/>
          </a:xfrm>
          <a:prstGeom prst="rect">
            <a:avLst/>
          </a:prstGeom>
        </p:spPr>
      </p:pic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E30BEC7D-7DB9-1AF2-0E34-8ED734D6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9206" y="1768868"/>
            <a:ext cx="424648" cy="424648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D2FD8FE6-500B-ED51-A866-6AD23BDAC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9206" y="2274902"/>
            <a:ext cx="424648" cy="424648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10D8F657-FE4D-244F-3735-9FE660939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9206" y="2803039"/>
            <a:ext cx="424648" cy="424648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A102ADA5-2F20-8E26-F419-69984D6C19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9206" y="4786708"/>
            <a:ext cx="424648" cy="424648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913285EE-217A-699D-B025-D9B360515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4023" y="4168806"/>
            <a:ext cx="424648" cy="424648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965DE7F6-49ED-CDB2-38DC-4AB232A94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9206" y="3498275"/>
            <a:ext cx="424648" cy="424648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CC00A3C3-5947-C659-8CD7-9F5440103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9206" y="5536790"/>
            <a:ext cx="424648" cy="424648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E306BEC7-39E5-524F-A439-760A38094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4023" y="6113837"/>
            <a:ext cx="424648" cy="4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90E-E00B-6A7B-FA2B-AB06A47B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78097"/>
            <a:ext cx="10353762" cy="1257300"/>
          </a:xfrm>
        </p:spPr>
        <p:txBody>
          <a:bodyPr/>
          <a:lstStyle/>
          <a:p>
            <a:r>
              <a:rPr lang="en-US" dirty="0"/>
              <a:t>Thank you!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712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09EF-D682-1BC2-E122-54FA4ABA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Automatic Downscaling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D3A-96B3-53EB-775B-EE3BB723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files from </a:t>
            </a:r>
            <a:r>
              <a:rPr lang="en-US" b="1" dirty="0"/>
              <a:t>.</a:t>
            </a:r>
            <a:r>
              <a:rPr lang="en-US" b="1" dirty="0" err="1"/>
              <a:t>qptiff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en-US" b="1" dirty="0"/>
              <a:t>.</a:t>
            </a:r>
            <a:r>
              <a:rPr lang="en-US" b="1" dirty="0" err="1"/>
              <a:t>tif</a:t>
            </a:r>
            <a:r>
              <a:rPr lang="en-US" b="1" dirty="0"/>
              <a:t> </a:t>
            </a:r>
            <a:r>
              <a:rPr lang="en-US" dirty="0"/>
              <a:t>format</a:t>
            </a:r>
          </a:p>
          <a:p>
            <a:r>
              <a:rPr lang="en-US" dirty="0"/>
              <a:t>Works with </a:t>
            </a:r>
            <a:r>
              <a:rPr lang="en-US" b="1" dirty="0"/>
              <a:t>both multiplex and H&amp;E</a:t>
            </a:r>
            <a:r>
              <a:rPr lang="en-US" dirty="0"/>
              <a:t> images</a:t>
            </a:r>
          </a:p>
          <a:p>
            <a:r>
              <a:rPr lang="en-US" dirty="0"/>
              <a:t>Down-sampled resolutions available: </a:t>
            </a:r>
            <a:r>
              <a:rPr lang="en-US" b="1" dirty="0"/>
              <a:t>x1, x2, x4, …, x32</a:t>
            </a:r>
          </a:p>
          <a:p>
            <a:r>
              <a:rPr lang="en-US" dirty="0">
                <a:solidFill>
                  <a:schemeClr val="accent1"/>
                </a:solidFill>
              </a:rPr>
              <a:t>Before:</a:t>
            </a:r>
            <a:r>
              <a:rPr lang="en-US" dirty="0"/>
              <a:t> Manually with </a:t>
            </a:r>
            <a:r>
              <a:rPr lang="en-US" dirty="0" err="1"/>
              <a:t>Qupath</a:t>
            </a:r>
            <a:r>
              <a:rPr lang="en-US" dirty="0"/>
              <a:t> can take hours.</a:t>
            </a:r>
          </a:p>
          <a:p>
            <a:r>
              <a:rPr lang="en-US" dirty="0">
                <a:solidFill>
                  <a:srgbClr val="00B050"/>
                </a:solidFill>
              </a:rPr>
              <a:t>Now:</a:t>
            </a:r>
            <a:r>
              <a:rPr lang="en-US" dirty="0"/>
              <a:t> it takes minutes or a bit more depending on the resolution chosen. (this was tested on 100  H&amp;E images)</a:t>
            </a:r>
          </a:p>
          <a:p>
            <a:pPr marL="369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129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0B43-5DDC-0C12-D02A-2D19987C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Noise Removal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349B-F615-4C9B-0266-D77EB127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42832"/>
            <a:ext cx="10353762" cy="43668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Air bubbles and dust harm the image registration, the Image Segmentation model and the 3D reconstruction: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Black holes has always a black color, we can use a HUE filter to detect it and remove it.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air bubbles edge detection algorithms work very well.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Varying size and number of these particles</a:t>
            </a:r>
          </a:p>
          <a:p>
            <a:r>
              <a:rPr lang="en-US" dirty="0">
                <a:solidFill>
                  <a:schemeClr val="accent1"/>
                </a:solidFill>
              </a:rPr>
              <a:t>Multiplex images also have some of this artifacts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Removing them can improve the alignment and 3D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9876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3036204"/>
            <a:ext cx="3485073" cy="785591"/>
          </a:xfrm>
        </p:spPr>
        <p:txBody>
          <a:bodyPr rtlCol="0">
            <a:normAutofit/>
          </a:bodyPr>
          <a:lstStyle/>
          <a:p>
            <a:pPr algn="l"/>
            <a:r>
              <a:rPr lang="en-US" sz="4000" b="1" dirty="0"/>
              <a:t>H&amp;E Pipeline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3724141"/>
            <a:ext cx="3485072" cy="431822"/>
          </a:xfrm>
        </p:spPr>
        <p:txBody>
          <a:bodyPr rtlCol="0">
            <a:normAutofit fontScale="92500"/>
          </a:bodyPr>
          <a:lstStyle/>
          <a:p>
            <a:pPr algn="l" rtl="0"/>
            <a:r>
              <a:rPr lang="en-US" sz="2300" i="1" dirty="0"/>
              <a:t>Results</a:t>
            </a:r>
            <a:endParaRPr lang="es-ES" sz="2300" i="1" dirty="0"/>
          </a:p>
        </p:txBody>
      </p:sp>
      <p:pic>
        <p:nvPicPr>
          <p:cNvPr id="6" name="Picture 5" descr="A purple circle with white spots&#10;&#10;Description automatically generated with medium confidence">
            <a:extLst>
              <a:ext uri="{FF2B5EF4-FFF2-40B4-BE49-F238E27FC236}">
                <a16:creationId xmlns:a16="http://schemas.microsoft.com/office/drawing/2014/main" id="{42BDA1B0-6886-BF1A-1706-A5581ACC1E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63" t="18380" r="27436" b="12640"/>
          <a:stretch/>
        </p:blipFill>
        <p:spPr>
          <a:xfrm>
            <a:off x="1539551" y="923733"/>
            <a:ext cx="4656786" cy="4730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12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0B43-5DDC-0C12-D02A-2D19987C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Noise Removal</a:t>
            </a:r>
            <a:endParaRPr lang="es-E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5874D-13A8-0962-F7A6-EE00C1C7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0" y="2103816"/>
            <a:ext cx="9388680" cy="39496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DE09C2-BFE1-3781-74A2-E4E28BDF7B35}"/>
              </a:ext>
            </a:extLst>
          </p:cNvPr>
          <p:cNvCxnSpPr/>
          <p:nvPr/>
        </p:nvCxnSpPr>
        <p:spPr>
          <a:xfrm>
            <a:off x="6580347" y="2808514"/>
            <a:ext cx="65314" cy="279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466C2D-B3F1-9E2B-CD38-1ADDA3DA6D8A}"/>
              </a:ext>
            </a:extLst>
          </p:cNvPr>
          <p:cNvCxnSpPr/>
          <p:nvPr/>
        </p:nvCxnSpPr>
        <p:spPr>
          <a:xfrm>
            <a:off x="8224196" y="2971030"/>
            <a:ext cx="65314" cy="2799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3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2D">
            <a:hlinkClick r:id="" action="ppaction://media"/>
            <a:extLst>
              <a:ext uri="{FF2B5EF4-FFF2-40B4-BE49-F238E27FC236}">
                <a16:creationId xmlns:a16="http://schemas.microsoft.com/office/drawing/2014/main" id="{73518AAF-0397-B66F-213F-386A197F4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111" y="2732993"/>
            <a:ext cx="6341875" cy="3779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80B43-5DDC-0C12-D02A-2D19987C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Alignment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349B-F615-4C9B-0266-D77EB127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CODAs code-base we can get the registered images aligned</a:t>
            </a:r>
          </a:p>
          <a:p>
            <a:pPr marL="36900" indent="0">
              <a:buNone/>
            </a:pPr>
            <a:endParaRPr lang="es-ES" dirty="0"/>
          </a:p>
        </p:txBody>
      </p:sp>
      <p:pic>
        <p:nvPicPr>
          <p:cNvPr id="5" name="animate2D">
            <a:hlinkClick r:id="" action="ppaction://media"/>
            <a:extLst>
              <a:ext uri="{FF2B5EF4-FFF2-40B4-BE49-F238E27FC236}">
                <a16:creationId xmlns:a16="http://schemas.microsoft.com/office/drawing/2014/main" id="{906235E7-2186-F8C2-4E0A-FAAE6BC0DB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5778" y="2732993"/>
            <a:ext cx="6928722" cy="41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0E0A-DF62-519A-03BF-89968688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FDFD-6B00-3033-65A2-31715A5F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2" y="1866900"/>
            <a:ext cx="4590661" cy="3714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Automated pipeline to extract and transform the labels from their corresponding images.</a:t>
            </a:r>
          </a:p>
          <a:p>
            <a:r>
              <a:rPr lang="en-US" dirty="0"/>
              <a:t>Build a mosaic of known areas of the image to train the Neural Network.</a:t>
            </a:r>
          </a:p>
          <a:p>
            <a:pPr lvl="1"/>
            <a:r>
              <a:rPr lang="es-ES" dirty="0" err="1">
                <a:solidFill>
                  <a:schemeClr val="tx1"/>
                </a:solidFill>
              </a:rPr>
              <a:t>Keep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percentage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filled</a:t>
            </a:r>
            <a:r>
              <a:rPr lang="es-ES" dirty="0">
                <a:solidFill>
                  <a:schemeClr val="tx1"/>
                </a:solidFill>
              </a:rPr>
              <a:t> &gt;65% </a:t>
            </a:r>
          </a:p>
          <a:p>
            <a:pPr lvl="1"/>
            <a:r>
              <a:rPr lang="es-ES" dirty="0" err="1">
                <a:solidFill>
                  <a:schemeClr val="tx1"/>
                </a:solidFill>
              </a:rPr>
              <a:t>Keep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number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of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pixels</a:t>
            </a:r>
            <a:r>
              <a:rPr lang="es-ES" dirty="0">
                <a:solidFill>
                  <a:schemeClr val="tx1"/>
                </a:solidFill>
              </a:rPr>
              <a:t> per </a:t>
            </a:r>
            <a:r>
              <a:rPr lang="es-ES" dirty="0" err="1">
                <a:solidFill>
                  <a:schemeClr val="tx1"/>
                </a:solidFill>
              </a:rPr>
              <a:t>label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balanced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E4466-6913-8E64-3575-7FCD269B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22" y="2044763"/>
            <a:ext cx="6620476" cy="33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9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14CF-FAD6-2CF0-EA1C-84C360E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Intuition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1D7D7-D38E-6F7A-871E-B0FEDF215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21" r="33044"/>
          <a:stretch/>
        </p:blipFill>
        <p:spPr>
          <a:xfrm>
            <a:off x="756401" y="1975439"/>
            <a:ext cx="3278590" cy="2907121"/>
          </a:xfrm>
          <a:prstGeom prst="rect">
            <a:avLst/>
          </a:prstGeom>
        </p:spPr>
      </p:pic>
      <p:pic>
        <p:nvPicPr>
          <p:cNvPr id="11" name="Picture 10" descr="A close-up of a colorful chart&#10;&#10;Description automatically generated with medium confidence">
            <a:extLst>
              <a:ext uri="{FF2B5EF4-FFF2-40B4-BE49-F238E27FC236}">
                <a16:creationId xmlns:a16="http://schemas.microsoft.com/office/drawing/2014/main" id="{B286F73C-A0D0-87CE-D377-90DFAC32C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74" y="1874108"/>
            <a:ext cx="6700331" cy="3298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5D6D2-9070-35D1-9144-3AAE6D44C1C1}"/>
              </a:ext>
            </a:extLst>
          </p:cNvPr>
          <p:cNvSpPr txBox="1"/>
          <p:nvPr/>
        </p:nvSpPr>
        <p:spPr>
          <a:xfrm>
            <a:off x="1651871" y="4991099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Labels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D2A3D2-4455-5F07-5494-C178D310C9B0}"/>
              </a:ext>
            </a:extLst>
          </p:cNvPr>
          <p:cNvSpPr txBox="1"/>
          <p:nvPr/>
        </p:nvSpPr>
        <p:spPr>
          <a:xfrm>
            <a:off x="5639457" y="5431790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Mask (Labels)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B85AA-599D-69C0-41A0-B805A3EA5ECD}"/>
              </a:ext>
            </a:extLst>
          </p:cNvPr>
          <p:cNvSpPr txBox="1"/>
          <p:nvPr/>
        </p:nvSpPr>
        <p:spPr>
          <a:xfrm>
            <a:off x="8969344" y="5431790"/>
            <a:ext cx="264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Sample (76% full)</a:t>
            </a:r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89F52-EFAE-CA3F-88D7-5F2DC50323E6}"/>
              </a:ext>
            </a:extLst>
          </p:cNvPr>
          <p:cNvSpPr txBox="1"/>
          <p:nvPr/>
        </p:nvSpPr>
        <p:spPr>
          <a:xfrm>
            <a:off x="1388653" y="5468970"/>
            <a:ext cx="20140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'epithelium'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'blood_vessels'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'stroma'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'adipocytes'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03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{07F92889-DE8C-45AD-ACFE-E212FAAA9A00}tf55705232_win32</Template>
  <TotalTime>964</TotalTime>
  <Words>545</Words>
  <Application>Microsoft Office PowerPoint</Application>
  <PresentationFormat>Widescreen</PresentationFormat>
  <Paragraphs>94</Paragraphs>
  <Slides>26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Consolas</vt:lpstr>
      <vt:lpstr>Goudy Old Style</vt:lpstr>
      <vt:lpstr>Wingdings 2</vt:lpstr>
      <vt:lpstr>SlateVTI</vt:lpstr>
      <vt:lpstr>3D Breast Tissue Reconstruction with Deep Learning</vt:lpstr>
      <vt:lpstr>Project Goals </vt:lpstr>
      <vt:lpstr>Automatic Downscaling</vt:lpstr>
      <vt:lpstr>Background Noise Removal</vt:lpstr>
      <vt:lpstr>H&amp;E Pipeline</vt:lpstr>
      <vt:lpstr>Background Noise Removal</vt:lpstr>
      <vt:lpstr>Image Alignment</vt:lpstr>
      <vt:lpstr>Data Preparation</vt:lpstr>
      <vt:lpstr>Data Preparation Intuition</vt:lpstr>
      <vt:lpstr>Predictions on mosaic</vt:lpstr>
      <vt:lpstr>Predictions on Real Images</vt:lpstr>
      <vt:lpstr>Demo video</vt:lpstr>
      <vt:lpstr>H&amp;E – 3D reconstruction</vt:lpstr>
      <vt:lpstr>3D Samples</vt:lpstr>
      <vt:lpstr>3D Samples</vt:lpstr>
      <vt:lpstr>H&amp;E – 3D reconstruction</vt:lpstr>
      <vt:lpstr>Multiplex</vt:lpstr>
      <vt:lpstr>Multiplex - Alignment</vt:lpstr>
      <vt:lpstr>Multiplex - Alignment</vt:lpstr>
      <vt:lpstr>Multiplex - Alignment</vt:lpstr>
      <vt:lpstr>Multiplex - Alignment</vt:lpstr>
      <vt:lpstr>Multiplex – 3D reconstruction</vt:lpstr>
      <vt:lpstr>Multiplex – 3D reconstruction</vt:lpstr>
      <vt:lpstr>H&amp;E /Multiplex – 3D reconstruction</vt:lpstr>
      <vt:lpstr>Project Goals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Breast Reconstruction with Deep Learning</dc:title>
  <dc:creator>Antonio Ochotorena Laynez</dc:creator>
  <cp:lastModifiedBy>Antonio Ochotorena Laynez</cp:lastModifiedBy>
  <cp:revision>26</cp:revision>
  <dcterms:created xsi:type="dcterms:W3CDTF">2024-04-21T23:07:44Z</dcterms:created>
  <dcterms:modified xsi:type="dcterms:W3CDTF">2024-06-12T13:26:16Z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